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0" r:id="rId3"/>
    <p:sldId id="272" r:id="rId4"/>
    <p:sldId id="274" r:id="rId5"/>
    <p:sldId id="284" r:id="rId6"/>
    <p:sldId id="275" r:id="rId7"/>
    <p:sldId id="279" r:id="rId8"/>
    <p:sldId id="278" r:id="rId9"/>
    <p:sldId id="280" r:id="rId10"/>
    <p:sldId id="281" r:id="rId11"/>
    <p:sldId id="287" r:id="rId12"/>
    <p:sldId id="283" r:id="rId13"/>
    <p:sldId id="268"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283614-B9C2-8039-7639-2EC2EF1F8D1B}" name="Rutgers - Koolstra, M." initials="RKM" userId="S::m.koolstra@amsterdamumc.nl::57da7e84-658b-4d11-8f65-bbebfb27d744" providerId="AD"/>
  <p188:author id="{7221BAE5-E761-08A5-4C88-97F91FDD75BA}" name="Krijger, H.V. (Hélène)" initials="KH(" userId="S::h.v.krijger@amsterdamumc.nl::39aca50b-ac60-45ce-92bd-746381434e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8D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522" autoAdjust="0"/>
  </p:normalViewPr>
  <p:slideViewPr>
    <p:cSldViewPr snapToGrid="0">
      <p:cViewPr varScale="1">
        <p:scale>
          <a:sx n="75" d="100"/>
          <a:sy n="75" d="100"/>
        </p:scale>
        <p:origin x="1086" y="6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1D2885-DA32-4A93-A280-89A63F0C7476}" type="datetimeFigureOut">
              <a:rPr lang="nl-NL" smtClean="0"/>
              <a:t>26-9-2024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A77894-80C2-4F1D-BC98-F157DF43C30A}" type="slidenum">
              <a:rPr lang="nl-NL" smtClean="0"/>
              <a:t>‹nr.›</a:t>
            </a:fld>
            <a:endParaRPr lang="nl-NL"/>
          </a:p>
        </p:txBody>
      </p:sp>
    </p:spTree>
    <p:extLst>
      <p:ext uri="{BB962C8B-B14F-4D97-AF65-F5344CB8AC3E}">
        <p14:creationId xmlns:p14="http://schemas.microsoft.com/office/powerpoint/2010/main" val="2244597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niet de naam van het nieuwe netwerk, zie slide 5, daar staat prijsvraag voor nieuwe naam logo</a:t>
            </a:r>
          </a:p>
          <a:p>
            <a:endParaRPr lang="nl-NL" dirty="0"/>
          </a:p>
        </p:txBody>
      </p:sp>
      <p:sp>
        <p:nvSpPr>
          <p:cNvPr id="4" name="Tijdelijke aanduiding voor dianummer 3"/>
          <p:cNvSpPr>
            <a:spLocks noGrp="1"/>
          </p:cNvSpPr>
          <p:nvPr>
            <p:ph type="sldNum" sz="quarter" idx="5"/>
          </p:nvPr>
        </p:nvSpPr>
        <p:spPr/>
        <p:txBody>
          <a:bodyPr/>
          <a:lstStyle/>
          <a:p>
            <a:fld id="{85A77894-80C2-4F1D-BC98-F157DF43C30A}" type="slidenum">
              <a:rPr lang="nl-NL" smtClean="0"/>
              <a:t>6</a:t>
            </a:fld>
            <a:endParaRPr lang="nl-NL"/>
          </a:p>
        </p:txBody>
      </p:sp>
    </p:spTree>
    <p:extLst>
      <p:ext uri="{BB962C8B-B14F-4D97-AF65-F5344CB8AC3E}">
        <p14:creationId xmlns:p14="http://schemas.microsoft.com/office/powerpoint/2010/main" val="4109217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Verwijderen nulde lijn</a:t>
            </a:r>
          </a:p>
        </p:txBody>
      </p:sp>
      <p:sp>
        <p:nvSpPr>
          <p:cNvPr id="4" name="Tijdelijke aanduiding voor dianummer 3"/>
          <p:cNvSpPr>
            <a:spLocks noGrp="1"/>
          </p:cNvSpPr>
          <p:nvPr>
            <p:ph type="sldNum" sz="quarter" idx="5"/>
          </p:nvPr>
        </p:nvSpPr>
        <p:spPr/>
        <p:txBody>
          <a:bodyPr/>
          <a:lstStyle/>
          <a:p>
            <a:fld id="{85A77894-80C2-4F1D-BC98-F157DF43C30A}" type="slidenum">
              <a:rPr lang="nl-NL" smtClean="0"/>
              <a:t>7</a:t>
            </a:fld>
            <a:endParaRPr lang="nl-NL"/>
          </a:p>
        </p:txBody>
      </p:sp>
    </p:spTree>
    <p:extLst>
      <p:ext uri="{BB962C8B-B14F-4D97-AF65-F5344CB8AC3E}">
        <p14:creationId xmlns:p14="http://schemas.microsoft.com/office/powerpoint/2010/main" val="711825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kan binnen een generiek thema besproken worden wat </a:t>
            </a:r>
            <a:r>
              <a:rPr lang="nl-NL" dirty="0" err="1"/>
              <a:t>evt</a:t>
            </a:r>
            <a:r>
              <a:rPr lang="nl-NL" dirty="0"/>
              <a:t> accent verschillen voor de verschillende diagnosegroepen zijn</a:t>
            </a:r>
          </a:p>
          <a:p>
            <a:endParaRPr lang="nl-NL" dirty="0"/>
          </a:p>
          <a:p>
            <a:r>
              <a:rPr lang="nl-NL" dirty="0"/>
              <a:t>Een lang 3,5 u </a:t>
            </a:r>
            <a:r>
              <a:rPr lang="nl-NL" dirty="0" err="1"/>
              <a:t>ur</a:t>
            </a:r>
            <a:r>
              <a:rPr lang="nl-NL" dirty="0"/>
              <a:t>, en 2 kort 2 uur, 2 sessies aanwezig</a:t>
            </a:r>
          </a:p>
          <a:p>
            <a:endParaRPr lang="nl-NL" dirty="0"/>
          </a:p>
          <a:p>
            <a:r>
              <a:rPr lang="nl-NL" dirty="0"/>
              <a:t>Lange bijeenkomst voor generiek en diagnose specifiek, </a:t>
            </a:r>
          </a:p>
          <a:p>
            <a:r>
              <a:rPr lang="nl-NL" dirty="0" err="1"/>
              <a:t>Casuistiek</a:t>
            </a:r>
            <a:r>
              <a:rPr lang="nl-NL" dirty="0"/>
              <a:t> integreren</a:t>
            </a:r>
          </a:p>
          <a:p>
            <a:r>
              <a:rPr lang="nl-NL" dirty="0"/>
              <a:t>discipline</a:t>
            </a:r>
          </a:p>
          <a:p>
            <a:endParaRPr lang="nl-NL" dirty="0"/>
          </a:p>
        </p:txBody>
      </p:sp>
      <p:sp>
        <p:nvSpPr>
          <p:cNvPr id="4" name="Tijdelijke aanduiding voor dianummer 3"/>
          <p:cNvSpPr>
            <a:spLocks noGrp="1"/>
          </p:cNvSpPr>
          <p:nvPr>
            <p:ph type="sldNum" sz="quarter" idx="5"/>
          </p:nvPr>
        </p:nvSpPr>
        <p:spPr/>
        <p:txBody>
          <a:bodyPr/>
          <a:lstStyle/>
          <a:p>
            <a:fld id="{85A77894-80C2-4F1D-BC98-F157DF43C30A}" type="slidenum">
              <a:rPr lang="nl-NL" smtClean="0"/>
              <a:t>8</a:t>
            </a:fld>
            <a:endParaRPr lang="nl-NL"/>
          </a:p>
        </p:txBody>
      </p:sp>
    </p:spTree>
    <p:extLst>
      <p:ext uri="{BB962C8B-B14F-4D97-AF65-F5344CB8AC3E}">
        <p14:creationId xmlns:p14="http://schemas.microsoft.com/office/powerpoint/2010/main" val="395263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vereniging opzeggen, andere van naam laten wisselen</a:t>
            </a:r>
          </a:p>
        </p:txBody>
      </p:sp>
      <p:sp>
        <p:nvSpPr>
          <p:cNvPr id="4" name="Tijdelijke aanduiding voor dianummer 3"/>
          <p:cNvSpPr>
            <a:spLocks noGrp="1"/>
          </p:cNvSpPr>
          <p:nvPr>
            <p:ph type="sldNum" sz="quarter" idx="5"/>
          </p:nvPr>
        </p:nvSpPr>
        <p:spPr/>
        <p:txBody>
          <a:bodyPr/>
          <a:lstStyle/>
          <a:p>
            <a:fld id="{85A77894-80C2-4F1D-BC98-F157DF43C30A}" type="slidenum">
              <a:rPr lang="nl-NL" smtClean="0"/>
              <a:t>10</a:t>
            </a:fld>
            <a:endParaRPr lang="nl-NL"/>
          </a:p>
        </p:txBody>
      </p:sp>
    </p:spTree>
    <p:extLst>
      <p:ext uri="{BB962C8B-B14F-4D97-AF65-F5344CB8AC3E}">
        <p14:creationId xmlns:p14="http://schemas.microsoft.com/office/powerpoint/2010/main" val="1331587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Voorstander bureau ondersteuning : studenten, gepensioneerde, re-integratie </a:t>
            </a:r>
            <a:r>
              <a:rPr lang="nl-NL" dirty="0" err="1"/>
              <a:t>etc</a:t>
            </a:r>
            <a:r>
              <a:rPr lang="nl-NL" dirty="0"/>
              <a:t>, paar uur per maand</a:t>
            </a:r>
          </a:p>
          <a:p>
            <a:pPr marL="0" indent="0">
              <a:buNone/>
            </a:pPr>
            <a:r>
              <a:rPr lang="nl-NL" sz="1200" dirty="0"/>
              <a:t>Waar van toepassing wordt voor invulling van werkgroepen gestreefd naar een zo goed mogelijke verdeling over disciplines/aandachtgebieden</a:t>
            </a:r>
          </a:p>
          <a:p>
            <a:pPr marL="0" indent="0">
              <a:buNone/>
            </a:pPr>
            <a:endParaRPr lang="nl-NL" sz="1200" dirty="0"/>
          </a:p>
          <a:p>
            <a:pPr marL="0" indent="0">
              <a:buNone/>
            </a:pPr>
            <a:r>
              <a:rPr lang="nl-NL" sz="1200" dirty="0"/>
              <a:t>We staan een actieve houding van leden van het netwerk voor</a:t>
            </a:r>
          </a:p>
          <a:p>
            <a:pPr marL="0" indent="0">
              <a:buNone/>
            </a:pPr>
            <a:r>
              <a:rPr lang="nl-NL" sz="1200" dirty="0"/>
              <a:t> </a:t>
            </a:r>
          </a:p>
          <a:p>
            <a:pPr marL="0" indent="0">
              <a:buNone/>
            </a:pPr>
            <a:r>
              <a:rPr lang="nl-NL" sz="1200" dirty="0"/>
              <a:t>Er is aandacht voor continuïteit van bestuur en werkgroepen </a:t>
            </a:r>
            <a:endParaRPr lang="nl-NL" dirty="0"/>
          </a:p>
        </p:txBody>
      </p:sp>
      <p:sp>
        <p:nvSpPr>
          <p:cNvPr id="4" name="Tijdelijke aanduiding voor dianummer 3"/>
          <p:cNvSpPr>
            <a:spLocks noGrp="1"/>
          </p:cNvSpPr>
          <p:nvPr>
            <p:ph type="sldNum" sz="quarter" idx="5"/>
          </p:nvPr>
        </p:nvSpPr>
        <p:spPr/>
        <p:txBody>
          <a:bodyPr/>
          <a:lstStyle/>
          <a:p>
            <a:fld id="{85A77894-80C2-4F1D-BC98-F157DF43C30A}" type="slidenum">
              <a:rPr lang="nl-NL" smtClean="0"/>
              <a:t>12</a:t>
            </a:fld>
            <a:endParaRPr lang="nl-NL"/>
          </a:p>
        </p:txBody>
      </p:sp>
    </p:spTree>
    <p:extLst>
      <p:ext uri="{BB962C8B-B14F-4D97-AF65-F5344CB8AC3E}">
        <p14:creationId xmlns:p14="http://schemas.microsoft.com/office/powerpoint/2010/main" val="2326144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11C7478-927B-40DC-865B-9D1594EBB9CE}" type="datetimeFigureOut">
              <a:rPr lang="nl-NL" smtClean="0"/>
              <a:t>26-9-2024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2762573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11C7478-927B-40DC-865B-9D1594EBB9CE}" type="datetimeFigureOut">
              <a:rPr lang="nl-NL" smtClean="0"/>
              <a:t>26-9-2024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3257229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11C7478-927B-40DC-865B-9D1594EBB9CE}" type="datetimeFigureOut">
              <a:rPr lang="nl-NL" smtClean="0"/>
              <a:t>26-9-2024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20990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11C7478-927B-40DC-865B-9D1594EBB9CE}" type="datetimeFigureOut">
              <a:rPr lang="nl-NL" smtClean="0"/>
              <a:t>26-9-2024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748367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11C7478-927B-40DC-865B-9D1594EBB9CE}" type="datetimeFigureOut">
              <a:rPr lang="nl-NL" smtClean="0"/>
              <a:t>26-9-2024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2616462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11C7478-927B-40DC-865B-9D1594EBB9CE}" type="datetimeFigureOut">
              <a:rPr lang="nl-NL" smtClean="0"/>
              <a:t>26-9-2024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2758436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11C7478-927B-40DC-865B-9D1594EBB9CE}" type="datetimeFigureOut">
              <a:rPr lang="nl-NL" smtClean="0"/>
              <a:t>26-9-2024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3792834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11C7478-927B-40DC-865B-9D1594EBB9CE}" type="datetimeFigureOut">
              <a:rPr lang="nl-NL" smtClean="0"/>
              <a:t>26-9-2024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4150495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11C7478-927B-40DC-865B-9D1594EBB9CE}" type="datetimeFigureOut">
              <a:rPr lang="nl-NL" smtClean="0"/>
              <a:t>26-9-2024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1356201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11C7478-927B-40DC-865B-9D1594EBB9CE}" type="datetimeFigureOut">
              <a:rPr lang="nl-NL" smtClean="0"/>
              <a:t>26-9-2024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1334144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11C7478-927B-40DC-865B-9D1594EBB9CE}" type="datetimeFigureOut">
              <a:rPr lang="nl-NL" smtClean="0"/>
              <a:t>26-9-2024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EF381FC-5AF7-4D6F-801A-1F1501C22C50}" type="slidenum">
              <a:rPr lang="nl-NL" smtClean="0"/>
              <a:t>‹nr.›</a:t>
            </a:fld>
            <a:endParaRPr lang="nl-NL"/>
          </a:p>
        </p:txBody>
      </p:sp>
    </p:spTree>
    <p:extLst>
      <p:ext uri="{BB962C8B-B14F-4D97-AF65-F5344CB8AC3E}">
        <p14:creationId xmlns:p14="http://schemas.microsoft.com/office/powerpoint/2010/main" val="4255456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C7478-927B-40DC-865B-9D1594EBB9CE}" type="datetimeFigureOut">
              <a:rPr lang="nl-NL" smtClean="0"/>
              <a:t>26-9-2024</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F381FC-5AF7-4D6F-801A-1F1501C22C50}" type="slidenum">
              <a:rPr lang="nl-NL" smtClean="0"/>
              <a:t>‹nr.›</a:t>
            </a:fld>
            <a:endParaRPr lang="nl-NL"/>
          </a:p>
        </p:txBody>
      </p:sp>
    </p:spTree>
    <p:extLst>
      <p:ext uri="{BB962C8B-B14F-4D97-AF65-F5344CB8AC3E}">
        <p14:creationId xmlns:p14="http://schemas.microsoft.com/office/powerpoint/2010/main" val="1037693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063867"/>
            <a:ext cx="9144000" cy="1496525"/>
          </a:xfrm>
        </p:spPr>
        <p:txBody>
          <a:bodyPr>
            <a:normAutofit fontScale="90000"/>
          </a:bodyPr>
          <a:lstStyle/>
          <a:p>
            <a:r>
              <a:rPr lang="nl-NL" sz="4800" dirty="0">
                <a:solidFill>
                  <a:srgbClr val="FF0000"/>
                </a:solidFill>
              </a:rPr>
              <a:t>Transmuraal multidisciplinair regionaal</a:t>
            </a:r>
            <a:r>
              <a:rPr lang="nl-NL" sz="4800" b="1" dirty="0">
                <a:solidFill>
                  <a:srgbClr val="FF0000"/>
                </a:solidFill>
              </a:rPr>
              <a:t> </a:t>
            </a:r>
            <a:br>
              <a:rPr lang="nl-NL" sz="4800" dirty="0">
                <a:solidFill>
                  <a:srgbClr val="FF0000"/>
                </a:solidFill>
              </a:rPr>
            </a:br>
            <a:r>
              <a:rPr lang="nl-NL" sz="4800" dirty="0">
                <a:solidFill>
                  <a:srgbClr val="FF0000"/>
                </a:solidFill>
              </a:rPr>
              <a:t>Neurorevalidatie netwerk Amsterdam</a:t>
            </a:r>
          </a:p>
        </p:txBody>
      </p:sp>
      <p:sp>
        <p:nvSpPr>
          <p:cNvPr id="3" name="Ondertitel 2"/>
          <p:cNvSpPr>
            <a:spLocks noGrp="1"/>
          </p:cNvSpPr>
          <p:nvPr>
            <p:ph type="subTitle" idx="1"/>
          </p:nvPr>
        </p:nvSpPr>
        <p:spPr>
          <a:xfrm>
            <a:off x="1524000" y="3602037"/>
            <a:ext cx="9144000" cy="2593279"/>
          </a:xfrm>
        </p:spPr>
        <p:txBody>
          <a:bodyPr>
            <a:normAutofit/>
          </a:bodyPr>
          <a:lstStyle/>
          <a:p>
            <a:pPr>
              <a:lnSpc>
                <a:spcPct val="110000"/>
              </a:lnSpc>
              <a:spcBef>
                <a:spcPct val="0"/>
              </a:spcBef>
            </a:pPr>
            <a:r>
              <a:rPr lang="nl-NL" sz="5100" b="1" dirty="0">
                <a:solidFill>
                  <a:srgbClr val="0070C0"/>
                </a:solidFill>
                <a:latin typeface="+mj-lt"/>
                <a:ea typeface="+mj-ea"/>
                <a:cs typeface="+mj-cs"/>
              </a:rPr>
              <a:t>conceptplan</a:t>
            </a:r>
          </a:p>
          <a:p>
            <a:endParaRPr lang="nl-NL" sz="4800" dirty="0"/>
          </a:p>
        </p:txBody>
      </p:sp>
    </p:spTree>
    <p:extLst>
      <p:ext uri="{BB962C8B-B14F-4D97-AF65-F5344CB8AC3E}">
        <p14:creationId xmlns:p14="http://schemas.microsoft.com/office/powerpoint/2010/main" val="2988819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8F40DA-8ED3-CC62-06B3-1BF1706C0923}"/>
              </a:ext>
            </a:extLst>
          </p:cNvPr>
          <p:cNvSpPr>
            <a:spLocks noGrp="1"/>
          </p:cNvSpPr>
          <p:nvPr>
            <p:ph type="title"/>
          </p:nvPr>
        </p:nvSpPr>
        <p:spPr/>
        <p:txBody>
          <a:bodyPr/>
          <a:lstStyle/>
          <a:p>
            <a:r>
              <a:rPr lang="nl-NL" b="1" dirty="0">
                <a:solidFill>
                  <a:srgbClr val="FF0000"/>
                </a:solidFill>
              </a:rPr>
              <a:t>IZA</a:t>
            </a:r>
            <a:r>
              <a:rPr lang="nl-NL" dirty="0">
                <a:solidFill>
                  <a:srgbClr val="FF0000"/>
                </a:solidFill>
              </a:rPr>
              <a:t>: regionalisering en generalisatie!</a:t>
            </a:r>
          </a:p>
        </p:txBody>
      </p:sp>
      <p:pic>
        <p:nvPicPr>
          <p:cNvPr id="1026" name="Picture 2" descr="MS Netwerk Groot Amsterdam – Netwerk voor mensen met Multiple Sclerose en  hun zorgverleners">
            <a:extLst>
              <a:ext uri="{FF2B5EF4-FFF2-40B4-BE49-F238E27FC236}">
                <a16:creationId xmlns:a16="http://schemas.microsoft.com/office/drawing/2014/main" id="{6CDA11B8-2657-DE21-89CE-B97D28377DD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0150" y="2396920"/>
            <a:ext cx="2476500" cy="34956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VA Netwerk homepage - CVA Netwerk Amsterdam">
            <a:extLst>
              <a:ext uri="{FF2B5EF4-FFF2-40B4-BE49-F238E27FC236}">
                <a16:creationId xmlns:a16="http://schemas.microsoft.com/office/drawing/2014/main" id="{CFF7F451-5508-F0D5-55BF-8636DFAD37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6629" y="2844676"/>
            <a:ext cx="3809999" cy="2062162"/>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1D3855BF-E543-4901-8EB0-52916699F1E9}"/>
              </a:ext>
            </a:extLst>
          </p:cNvPr>
          <p:cNvPicPr>
            <a:picLocks noChangeAspect="1"/>
          </p:cNvPicPr>
          <p:nvPr/>
        </p:nvPicPr>
        <p:blipFill>
          <a:blip r:embed="rId4"/>
          <a:stretch>
            <a:fillRect/>
          </a:stretch>
        </p:blipFill>
        <p:spPr>
          <a:xfrm>
            <a:off x="4826977" y="5892595"/>
            <a:ext cx="1600200" cy="504825"/>
          </a:xfrm>
          <a:prstGeom prst="rect">
            <a:avLst/>
          </a:prstGeom>
        </p:spPr>
      </p:pic>
      <p:sp>
        <p:nvSpPr>
          <p:cNvPr id="6" name="Tekstvak 5">
            <a:extLst>
              <a:ext uri="{FF2B5EF4-FFF2-40B4-BE49-F238E27FC236}">
                <a16:creationId xmlns:a16="http://schemas.microsoft.com/office/drawing/2014/main" id="{AB6C2AA4-290D-A1AC-C13F-398F8FC2BC62}"/>
              </a:ext>
            </a:extLst>
          </p:cNvPr>
          <p:cNvSpPr txBox="1"/>
          <p:nvPr/>
        </p:nvSpPr>
        <p:spPr>
          <a:xfrm>
            <a:off x="6353907" y="5698972"/>
            <a:ext cx="578339" cy="923330"/>
          </a:xfrm>
          <a:prstGeom prst="rect">
            <a:avLst/>
          </a:prstGeom>
          <a:noFill/>
        </p:spPr>
        <p:txBody>
          <a:bodyPr wrap="square" rtlCol="0">
            <a:spAutoFit/>
          </a:bodyPr>
          <a:lstStyle/>
          <a:p>
            <a:r>
              <a:rPr lang="nl-NL" sz="5400" dirty="0">
                <a:solidFill>
                  <a:srgbClr val="FF0000"/>
                </a:solidFill>
              </a:rPr>
              <a:t>?</a:t>
            </a:r>
          </a:p>
        </p:txBody>
      </p:sp>
    </p:spTree>
    <p:extLst>
      <p:ext uri="{BB962C8B-B14F-4D97-AF65-F5344CB8AC3E}">
        <p14:creationId xmlns:p14="http://schemas.microsoft.com/office/powerpoint/2010/main" val="608966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F415BBB-CDA9-6EA5-D1DE-5E8A0FC0D387}"/>
              </a:ext>
            </a:extLst>
          </p:cNvPr>
          <p:cNvSpPr>
            <a:spLocks noGrp="1"/>
          </p:cNvSpPr>
          <p:nvPr>
            <p:ph idx="1"/>
          </p:nvPr>
        </p:nvSpPr>
        <p:spPr>
          <a:xfrm>
            <a:off x="838200" y="1755289"/>
            <a:ext cx="10515600" cy="4786187"/>
          </a:xfrm>
        </p:spPr>
        <p:txBody>
          <a:bodyPr>
            <a:normAutofit fontScale="77500" lnSpcReduction="20000"/>
          </a:bodyPr>
          <a:lstStyle/>
          <a:p>
            <a:endParaRPr lang="nl-NL" dirty="0"/>
          </a:p>
          <a:p>
            <a:r>
              <a:rPr lang="nl-NL" dirty="0">
                <a:solidFill>
                  <a:schemeClr val="accent4">
                    <a:lumMod val="75000"/>
                  </a:schemeClr>
                </a:solidFill>
              </a:rPr>
              <a:t>Bijna naadloze overeenkomst in ambitie qua zorg voor de patiënt</a:t>
            </a:r>
          </a:p>
          <a:p>
            <a:r>
              <a:rPr lang="nl-NL" dirty="0">
                <a:solidFill>
                  <a:schemeClr val="accent4">
                    <a:lumMod val="75000"/>
                  </a:schemeClr>
                </a:solidFill>
              </a:rPr>
              <a:t>Beiden werken over de verschillende lijnen van zorg </a:t>
            </a:r>
          </a:p>
          <a:p>
            <a:r>
              <a:rPr lang="nl-NL" dirty="0">
                <a:solidFill>
                  <a:schemeClr val="accent4">
                    <a:lumMod val="75000"/>
                  </a:schemeClr>
                </a:solidFill>
              </a:rPr>
              <a:t>Min of meer hetzelfde verzorgingsgebied</a:t>
            </a:r>
          </a:p>
          <a:p>
            <a:r>
              <a:rPr lang="nl-NL" dirty="0">
                <a:solidFill>
                  <a:schemeClr val="accent4">
                    <a:lumMod val="75000"/>
                  </a:schemeClr>
                </a:solidFill>
              </a:rPr>
              <a:t>(Deels) zelfde professionals in de verschillende netwerken</a:t>
            </a:r>
          </a:p>
          <a:p>
            <a:r>
              <a:rPr lang="nl-NL" dirty="0">
                <a:solidFill>
                  <a:schemeClr val="accent4">
                    <a:lumMod val="75000"/>
                  </a:schemeClr>
                </a:solidFill>
              </a:rPr>
              <a:t>Neurorevalidatie niet (beperkt) ziekte specifiek</a:t>
            </a:r>
          </a:p>
          <a:p>
            <a:r>
              <a:rPr lang="nl-NL" dirty="0">
                <a:solidFill>
                  <a:schemeClr val="accent4">
                    <a:lumMod val="75000"/>
                  </a:schemeClr>
                </a:solidFill>
              </a:rPr>
              <a:t>Zelfde wettelijke organisatievorm (vereniging)</a:t>
            </a:r>
          </a:p>
          <a:p>
            <a:endParaRPr lang="nl-NL" dirty="0"/>
          </a:p>
          <a:p>
            <a:r>
              <a:rPr lang="nl-NL" dirty="0">
                <a:solidFill>
                  <a:schemeClr val="accent1">
                    <a:lumMod val="75000"/>
                  </a:schemeClr>
                </a:solidFill>
              </a:rPr>
              <a:t>Beiden centrale neurologie, maar andere diagnosegroep</a:t>
            </a:r>
          </a:p>
          <a:p>
            <a:r>
              <a:rPr lang="nl-NL" dirty="0">
                <a:solidFill>
                  <a:schemeClr val="accent1">
                    <a:lumMod val="75000"/>
                  </a:schemeClr>
                </a:solidFill>
              </a:rPr>
              <a:t>Monodisciplinaire versus multidisciplinaire </a:t>
            </a:r>
          </a:p>
          <a:p>
            <a:r>
              <a:rPr lang="nl-NL" dirty="0">
                <a:solidFill>
                  <a:schemeClr val="accent1">
                    <a:lumMod val="75000"/>
                  </a:schemeClr>
                </a:solidFill>
              </a:rPr>
              <a:t>Deels verschillende kwaliteitscriteria, maar ook overlap</a:t>
            </a:r>
          </a:p>
          <a:p>
            <a:r>
              <a:rPr lang="nl-NL" dirty="0">
                <a:solidFill>
                  <a:schemeClr val="accent1">
                    <a:lumMod val="75000"/>
                  </a:schemeClr>
                </a:solidFill>
              </a:rPr>
              <a:t>Verschillende organisatie structuur: bestuur versus bestuur + werkgroepen</a:t>
            </a:r>
          </a:p>
          <a:p>
            <a:r>
              <a:rPr lang="nl-NL" dirty="0">
                <a:solidFill>
                  <a:schemeClr val="accent1">
                    <a:lumMod val="75000"/>
                  </a:schemeClr>
                </a:solidFill>
              </a:rPr>
              <a:t>Verschillende bijeenkomst frequentie en hoogte contributie</a:t>
            </a:r>
          </a:p>
          <a:p>
            <a:endParaRPr lang="nl-NL" dirty="0">
              <a:solidFill>
                <a:schemeClr val="accent1">
                  <a:lumMod val="75000"/>
                </a:schemeClr>
              </a:solidFill>
            </a:endParaRPr>
          </a:p>
        </p:txBody>
      </p:sp>
      <p:pic>
        <p:nvPicPr>
          <p:cNvPr id="3074" name="Picture 2" descr="Informatie structureren? Probeer dit eens! - Indigo Leeuw">
            <a:extLst>
              <a:ext uri="{FF2B5EF4-FFF2-40B4-BE49-F238E27FC236}">
                <a16:creationId xmlns:a16="http://schemas.microsoft.com/office/drawing/2014/main" id="{CD60A388-F8F1-0F23-0E9A-1AF6DC23058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876" b="12250"/>
          <a:stretch/>
        </p:blipFill>
        <p:spPr bwMode="auto">
          <a:xfrm>
            <a:off x="4556449" y="9326"/>
            <a:ext cx="2488163" cy="2062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07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27521E-1E6E-95E1-ADC2-D82A05AF1881}"/>
              </a:ext>
            </a:extLst>
          </p:cNvPr>
          <p:cNvSpPr>
            <a:spLocks noGrp="1"/>
          </p:cNvSpPr>
          <p:nvPr>
            <p:ph type="title"/>
          </p:nvPr>
        </p:nvSpPr>
        <p:spPr/>
        <p:txBody>
          <a:bodyPr/>
          <a:lstStyle/>
          <a:p>
            <a:r>
              <a:rPr lang="nl-NL" dirty="0">
                <a:solidFill>
                  <a:srgbClr val="FF0000"/>
                </a:solidFill>
              </a:rPr>
              <a:t>Hoe ziet het netwerk er uit?</a:t>
            </a:r>
          </a:p>
        </p:txBody>
      </p:sp>
      <p:sp>
        <p:nvSpPr>
          <p:cNvPr id="4" name="Tijdelijke aanduiding voor inhoud 3">
            <a:extLst>
              <a:ext uri="{FF2B5EF4-FFF2-40B4-BE49-F238E27FC236}">
                <a16:creationId xmlns:a16="http://schemas.microsoft.com/office/drawing/2014/main" id="{AEAD3B83-F323-C81F-4483-71745930085A}"/>
              </a:ext>
            </a:extLst>
          </p:cNvPr>
          <p:cNvSpPr>
            <a:spLocks noGrp="1"/>
          </p:cNvSpPr>
          <p:nvPr>
            <p:ph sz="half" idx="2"/>
          </p:nvPr>
        </p:nvSpPr>
        <p:spPr>
          <a:xfrm>
            <a:off x="941383" y="1639478"/>
            <a:ext cx="9710981" cy="4587509"/>
          </a:xfrm>
        </p:spPr>
        <p:txBody>
          <a:bodyPr>
            <a:normAutofit/>
          </a:bodyPr>
          <a:lstStyle/>
          <a:p>
            <a:r>
              <a:rPr lang="nl-NL" sz="2400" dirty="0"/>
              <a:t>naam</a:t>
            </a:r>
          </a:p>
          <a:p>
            <a:r>
              <a:rPr lang="nl-NL" sz="2400" dirty="0"/>
              <a:t>Gemeenschappelijke ambitie</a:t>
            </a:r>
          </a:p>
          <a:p>
            <a:r>
              <a:rPr lang="nl-NL" sz="2400" dirty="0"/>
              <a:t>Generalisme / specialisme </a:t>
            </a:r>
          </a:p>
          <a:p>
            <a:r>
              <a:rPr lang="nl-NL" sz="2400" dirty="0"/>
              <a:t>Structuur netwerk, zichtbaarheid diagnoses </a:t>
            </a:r>
          </a:p>
          <a:p>
            <a:r>
              <a:rPr lang="nl-NL" sz="2400" dirty="0"/>
              <a:t>Scholing </a:t>
            </a:r>
          </a:p>
          <a:p>
            <a:r>
              <a:rPr lang="nl-NL" sz="2400" dirty="0"/>
              <a:t>Financiële structuur / Contributie</a:t>
            </a:r>
          </a:p>
          <a:p>
            <a:r>
              <a:rPr lang="nl-NL" sz="2400" dirty="0"/>
              <a:t>Afspraken over samenwerken</a:t>
            </a:r>
          </a:p>
          <a:p>
            <a:r>
              <a:rPr lang="nl-NL" sz="2400" dirty="0"/>
              <a:t>Praktisch </a:t>
            </a:r>
          </a:p>
        </p:txBody>
      </p:sp>
    </p:spTree>
    <p:extLst>
      <p:ext uri="{BB962C8B-B14F-4D97-AF65-F5344CB8AC3E}">
        <p14:creationId xmlns:p14="http://schemas.microsoft.com/office/powerpoint/2010/main" val="680447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C0C650FA-BD3A-34FB-36F5-23340457E889}"/>
              </a:ext>
            </a:extLst>
          </p:cNvPr>
          <p:cNvSpPr>
            <a:spLocks noGrp="1"/>
          </p:cNvSpPr>
          <p:nvPr>
            <p:ph idx="1"/>
          </p:nvPr>
        </p:nvSpPr>
        <p:spPr>
          <a:xfrm>
            <a:off x="533400" y="2206625"/>
            <a:ext cx="10515600" cy="4351338"/>
          </a:xfrm>
        </p:spPr>
        <p:txBody>
          <a:bodyPr/>
          <a:lstStyle/>
          <a:p>
            <a:pPr marL="0" indent="0">
              <a:buNone/>
            </a:pPr>
            <a:endParaRPr lang="nl-NL" dirty="0">
              <a:solidFill>
                <a:srgbClr val="FF0000"/>
              </a:solidFill>
            </a:endParaRPr>
          </a:p>
          <a:p>
            <a:pPr marL="0" indent="0">
              <a:buNone/>
            </a:pPr>
            <a:endParaRPr lang="nl-NL" dirty="0">
              <a:solidFill>
                <a:srgbClr val="FF0000"/>
              </a:solidFill>
            </a:endParaRPr>
          </a:p>
          <a:p>
            <a:pPr marL="0" indent="0">
              <a:buNone/>
            </a:pPr>
            <a:r>
              <a:rPr lang="nl-NL" dirty="0">
                <a:solidFill>
                  <a:srgbClr val="FF0000"/>
                </a:solidFill>
              </a:rPr>
              <a:t>Naam en logo voor het nieuw op te richten netwerk</a:t>
            </a:r>
          </a:p>
        </p:txBody>
      </p:sp>
      <p:pic>
        <p:nvPicPr>
          <p:cNvPr id="6" name="Afbeelding 5">
            <a:extLst>
              <a:ext uri="{FF2B5EF4-FFF2-40B4-BE49-F238E27FC236}">
                <a16:creationId xmlns:a16="http://schemas.microsoft.com/office/drawing/2014/main" id="{83D3559C-1A2D-F5F3-A5CD-E3DF60DEBE43}"/>
              </a:ext>
            </a:extLst>
          </p:cNvPr>
          <p:cNvPicPr>
            <a:picLocks noChangeAspect="1"/>
          </p:cNvPicPr>
          <p:nvPr/>
        </p:nvPicPr>
        <p:blipFill>
          <a:blip r:embed="rId2"/>
          <a:stretch>
            <a:fillRect/>
          </a:stretch>
        </p:blipFill>
        <p:spPr>
          <a:xfrm>
            <a:off x="9748837" y="456810"/>
            <a:ext cx="2143125" cy="2143125"/>
          </a:xfrm>
          <a:prstGeom prst="rect">
            <a:avLst/>
          </a:prstGeom>
        </p:spPr>
      </p:pic>
    </p:spTree>
    <p:extLst>
      <p:ext uri="{BB962C8B-B14F-4D97-AF65-F5344CB8AC3E}">
        <p14:creationId xmlns:p14="http://schemas.microsoft.com/office/powerpoint/2010/main" val="457857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90DED16-8BE0-482E-8F21-48D22FCB7696}"/>
              </a:ext>
            </a:extLst>
          </p:cNvPr>
          <p:cNvPicPr>
            <a:picLocks noChangeAspect="1"/>
          </p:cNvPicPr>
          <p:nvPr/>
        </p:nvPicPr>
        <p:blipFill>
          <a:blip r:embed="rId3"/>
          <a:stretch>
            <a:fillRect/>
          </a:stretch>
        </p:blipFill>
        <p:spPr>
          <a:xfrm flipH="1">
            <a:off x="11230403" y="3587263"/>
            <a:ext cx="961597" cy="3270737"/>
          </a:xfrm>
          <a:prstGeom prst="rect">
            <a:avLst/>
          </a:prstGeom>
        </p:spPr>
      </p:pic>
      <p:sp>
        <p:nvSpPr>
          <p:cNvPr id="2" name="Titel 1">
            <a:extLst>
              <a:ext uri="{FF2B5EF4-FFF2-40B4-BE49-F238E27FC236}">
                <a16:creationId xmlns:a16="http://schemas.microsoft.com/office/drawing/2014/main" id="{26A18F73-4159-BFAF-5EE9-78C9A7F9A886}"/>
              </a:ext>
            </a:extLst>
          </p:cNvPr>
          <p:cNvSpPr>
            <a:spLocks noGrp="1"/>
          </p:cNvSpPr>
          <p:nvPr>
            <p:ph type="title"/>
          </p:nvPr>
        </p:nvSpPr>
        <p:spPr/>
        <p:txBody>
          <a:bodyPr/>
          <a:lstStyle/>
          <a:p>
            <a:r>
              <a:rPr lang="nl-NL" dirty="0">
                <a:solidFill>
                  <a:srgbClr val="FF0000"/>
                </a:solidFill>
              </a:rPr>
              <a:t>Gemeenschappelijke ambitie</a:t>
            </a:r>
            <a:br>
              <a:rPr lang="nl-NL" dirty="0"/>
            </a:br>
            <a:endParaRPr lang="nl-NL" dirty="0"/>
          </a:p>
        </p:txBody>
      </p:sp>
      <p:sp>
        <p:nvSpPr>
          <p:cNvPr id="4" name="Tijdelijke aanduiding voor inhoud 3">
            <a:extLst>
              <a:ext uri="{FF2B5EF4-FFF2-40B4-BE49-F238E27FC236}">
                <a16:creationId xmlns:a16="http://schemas.microsoft.com/office/drawing/2014/main" id="{08DFF500-AAE1-8EF2-5C3F-5708CABCEB77}"/>
              </a:ext>
            </a:extLst>
          </p:cNvPr>
          <p:cNvSpPr>
            <a:spLocks noGrp="1"/>
          </p:cNvSpPr>
          <p:nvPr>
            <p:ph sz="half" idx="2"/>
          </p:nvPr>
        </p:nvSpPr>
        <p:spPr>
          <a:xfrm>
            <a:off x="839788" y="1690688"/>
            <a:ext cx="10515600" cy="3684588"/>
          </a:xfrm>
        </p:spPr>
        <p:txBody>
          <a:bodyPr/>
          <a:lstStyle/>
          <a:p>
            <a:pPr marL="0" indent="0">
              <a:buNone/>
            </a:pPr>
            <a:r>
              <a:rPr lang="nl-NL" b="0" i="0" dirty="0">
                <a:effectLst/>
              </a:rPr>
              <a:t>Het NAH Netwerk Amsterdam wil de toegankelijkheid en kwaliteit van diagnostiek, behandeling en begeleiding optimaliseren voor mensen met een neurologische aandoening uit Amsterdam en omgeving. </a:t>
            </a:r>
          </a:p>
          <a:p>
            <a:pPr marL="0" indent="0">
              <a:buNone/>
            </a:pPr>
            <a:r>
              <a:rPr lang="nl-NL" b="0" i="0" dirty="0">
                <a:effectLst/>
              </a:rPr>
              <a:t>Daarom hebben we ons in een multidisciplinaire netwerk van zorgverleners uit de eerste lijn, ziekenhuizen, verpleeghuizen en revalidatiecentra georganiseerd, zodat zorgverleners en mensen met een neurologische aandoening elkaar gemakkelijk kunnen vinden.</a:t>
            </a:r>
          </a:p>
          <a:p>
            <a:endParaRPr lang="nl-NL" dirty="0"/>
          </a:p>
        </p:txBody>
      </p:sp>
    </p:spTree>
    <p:extLst>
      <p:ext uri="{BB962C8B-B14F-4D97-AF65-F5344CB8AC3E}">
        <p14:creationId xmlns:p14="http://schemas.microsoft.com/office/powerpoint/2010/main" val="1798070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ep 4">
            <a:extLst>
              <a:ext uri="{FF2B5EF4-FFF2-40B4-BE49-F238E27FC236}">
                <a16:creationId xmlns:a16="http://schemas.microsoft.com/office/drawing/2014/main" id="{E353BE7E-5FF3-BC53-B20E-B0F43E90FEB0}"/>
              </a:ext>
            </a:extLst>
          </p:cNvPr>
          <p:cNvGrpSpPr/>
          <p:nvPr/>
        </p:nvGrpSpPr>
        <p:grpSpPr>
          <a:xfrm>
            <a:off x="7394330" y="4410074"/>
            <a:ext cx="4872313" cy="2447925"/>
            <a:chOff x="7148146" y="1744428"/>
            <a:chExt cx="5043854" cy="2586412"/>
          </a:xfrm>
        </p:grpSpPr>
        <p:pic>
          <p:nvPicPr>
            <p:cNvPr id="7" name="Afbeelding 6">
              <a:extLst>
                <a:ext uri="{FF2B5EF4-FFF2-40B4-BE49-F238E27FC236}">
                  <a16:creationId xmlns:a16="http://schemas.microsoft.com/office/drawing/2014/main" id="{165D7CAF-81A9-88D5-6A70-BBAD9235BCC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b="606"/>
            <a:stretch/>
          </p:blipFill>
          <p:spPr>
            <a:xfrm>
              <a:off x="7148146" y="1744428"/>
              <a:ext cx="5043854" cy="2586412"/>
            </a:xfrm>
            <a:prstGeom prst="rect">
              <a:avLst/>
            </a:prstGeom>
          </p:spPr>
        </p:pic>
        <p:sp>
          <p:nvSpPr>
            <p:cNvPr id="3" name="Rechthoek 2">
              <a:extLst>
                <a:ext uri="{FF2B5EF4-FFF2-40B4-BE49-F238E27FC236}">
                  <a16:creationId xmlns:a16="http://schemas.microsoft.com/office/drawing/2014/main" id="{66211CD5-54FC-A31F-FF2F-633707486770}"/>
                </a:ext>
              </a:extLst>
            </p:cNvPr>
            <p:cNvSpPr/>
            <p:nvPr/>
          </p:nvSpPr>
          <p:spPr>
            <a:xfrm>
              <a:off x="8414238" y="3894992"/>
              <a:ext cx="422031" cy="211016"/>
            </a:xfrm>
            <a:prstGeom prst="rect">
              <a:avLst/>
            </a:prstGeom>
            <a:solidFill>
              <a:srgbClr val="458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itel 1">
            <a:extLst>
              <a:ext uri="{FF2B5EF4-FFF2-40B4-BE49-F238E27FC236}">
                <a16:creationId xmlns:a16="http://schemas.microsoft.com/office/drawing/2014/main" id="{2863BCFA-F125-F0E2-7FA8-A451242785BB}"/>
              </a:ext>
            </a:extLst>
          </p:cNvPr>
          <p:cNvSpPr>
            <a:spLocks noGrp="1"/>
          </p:cNvSpPr>
          <p:nvPr>
            <p:ph type="title"/>
          </p:nvPr>
        </p:nvSpPr>
        <p:spPr>
          <a:xfrm>
            <a:off x="624255" y="365126"/>
            <a:ext cx="10515600" cy="1325563"/>
          </a:xfrm>
        </p:spPr>
        <p:txBody>
          <a:bodyPr/>
          <a:lstStyle/>
          <a:p>
            <a:r>
              <a:rPr lang="nl-NL" dirty="0">
                <a:solidFill>
                  <a:srgbClr val="FF0000"/>
                </a:solidFill>
              </a:rPr>
              <a:t>Visie op het netwerk</a:t>
            </a:r>
          </a:p>
        </p:txBody>
      </p:sp>
      <p:sp>
        <p:nvSpPr>
          <p:cNvPr id="4" name="Tijdelijke aanduiding voor inhoud 3">
            <a:extLst>
              <a:ext uri="{FF2B5EF4-FFF2-40B4-BE49-F238E27FC236}">
                <a16:creationId xmlns:a16="http://schemas.microsoft.com/office/drawing/2014/main" id="{6F20AA4A-7088-3679-E41A-043425097767}"/>
              </a:ext>
            </a:extLst>
          </p:cNvPr>
          <p:cNvSpPr>
            <a:spLocks noGrp="1"/>
          </p:cNvSpPr>
          <p:nvPr>
            <p:ph sz="half" idx="2"/>
          </p:nvPr>
        </p:nvSpPr>
        <p:spPr>
          <a:xfrm>
            <a:off x="624255" y="1586705"/>
            <a:ext cx="6770076" cy="4906169"/>
          </a:xfrm>
        </p:spPr>
        <p:txBody>
          <a:bodyPr>
            <a:normAutofit lnSpcReduction="10000"/>
          </a:bodyPr>
          <a:lstStyle/>
          <a:p>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Open netwerk: aanwezigheid, actieve houding   </a:t>
            </a:r>
          </a:p>
          <a:p>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Transmuraal en multidisciplinaire</a:t>
            </a:r>
          </a:p>
          <a:p>
            <a:r>
              <a:rPr lang="nl-NL" sz="1800" kern="100" dirty="0">
                <a:latin typeface="Trebuchet MS" panose="020B0603020202020204" pitchFamily="34" charset="0"/>
                <a:ea typeface="Calibri" panose="020F0502020204030204" pitchFamily="34" charset="0"/>
                <a:cs typeface="Times New Roman" panose="02020603050405020304" pitchFamily="18" charset="0"/>
              </a:rPr>
              <a:t>Streven goede mix van disciplines en spreiding over groot Amsterdam </a:t>
            </a:r>
            <a:endParaRPr lang="nl-NL" sz="1800" kern="100" dirty="0">
              <a:effectLst/>
              <a:latin typeface="Trebuchet MS" panose="020B0603020202020204" pitchFamily="34" charset="0"/>
              <a:ea typeface="Calibri" panose="020F0502020204030204" pitchFamily="34" charset="0"/>
              <a:cs typeface="Times New Roman" panose="02020603050405020304" pitchFamily="18" charset="0"/>
            </a:endParaRPr>
          </a:p>
          <a:p>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Zorgprofessionals moeten elkaar kunnen vinden en patiënten de zorgprofessional (zorgzoeker) </a:t>
            </a:r>
          </a:p>
          <a:p>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expertise beschrijving praktijk door link naar praktijk/instelling op zorgzoeker</a:t>
            </a:r>
          </a:p>
          <a:p>
            <a:r>
              <a:rPr lang="nl-NL" sz="1800" kern="100" dirty="0">
                <a:latin typeface="Trebuchet MS" panose="020B0603020202020204" pitchFamily="34" charset="0"/>
                <a:ea typeface="Calibri" panose="020F0502020204030204" pitchFamily="34" charset="0"/>
                <a:cs typeface="Times New Roman" panose="02020603050405020304" pitchFamily="18" charset="0"/>
              </a:rPr>
              <a:t>Samenwerking met kenniscentra (o.a. MS centrum, CVA kennis netwerk NL)</a:t>
            </a:r>
          </a:p>
          <a:p>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Werken volgens de laatste richtlijnen, standaarden, </a:t>
            </a:r>
            <a:r>
              <a:rPr lang="nl-NL" sz="1800" kern="100" dirty="0" err="1">
                <a:effectLst/>
                <a:latin typeface="Trebuchet MS" panose="020B0603020202020204" pitchFamily="34" charset="0"/>
                <a:ea typeface="Calibri" panose="020F0502020204030204" pitchFamily="34" charset="0"/>
                <a:cs typeface="Times New Roman" panose="02020603050405020304" pitchFamily="18" charset="0"/>
              </a:rPr>
              <a:t>evidence</a:t>
            </a:r>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 </a:t>
            </a:r>
          </a:p>
          <a:p>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Patiënten vertegenwoordiger opnemen binnen netwerk</a:t>
            </a:r>
          </a:p>
          <a:p>
            <a:pPr marL="0" indent="0">
              <a:buNone/>
            </a:pPr>
            <a:endParaRPr lang="nl-NL" sz="1800" kern="100" dirty="0">
              <a:effectLst/>
              <a:latin typeface="Trebuchet MS" panose="020B0603020202020204" pitchFamily="34" charset="0"/>
              <a:ea typeface="Calibri" panose="020F0502020204030204" pitchFamily="34" charset="0"/>
              <a:cs typeface="Times New Roman" panose="02020603050405020304" pitchFamily="18" charset="0"/>
            </a:endParaRPr>
          </a:p>
          <a:p>
            <a:pPr marL="0" indent="0">
              <a:buNone/>
            </a:pPr>
            <a:r>
              <a:rPr lang="nl-NL" sz="1800" kern="100" dirty="0">
                <a:solidFill>
                  <a:srgbClr val="0070C0"/>
                </a:solidFill>
                <a:effectLst/>
                <a:latin typeface="Trebuchet MS" panose="020B0603020202020204" pitchFamily="34" charset="0"/>
                <a:ea typeface="Calibri" panose="020F0502020204030204" pitchFamily="34" charset="0"/>
                <a:cs typeface="Times New Roman" panose="02020603050405020304" pitchFamily="18" charset="0"/>
              </a:rPr>
              <a:t>Toekomst</a:t>
            </a:r>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 </a:t>
            </a:r>
          </a:p>
          <a:p>
            <a:r>
              <a:rPr lang="nl-NL" sz="1800" kern="100" dirty="0">
                <a:effectLst/>
                <a:latin typeface="Trebuchet MS" panose="020B0603020202020204" pitchFamily="34" charset="0"/>
                <a:ea typeface="Calibri" panose="020F0502020204030204" pitchFamily="34" charset="0"/>
                <a:cs typeface="Times New Roman" panose="02020603050405020304" pitchFamily="18" charset="0"/>
              </a:rPr>
              <a:t>(ook) onderzoek-, innovatienetwerk  </a:t>
            </a:r>
          </a:p>
          <a:p>
            <a:endParaRPr lang="nl-NL" dirty="0"/>
          </a:p>
        </p:txBody>
      </p:sp>
    </p:spTree>
    <p:extLst>
      <p:ext uri="{BB962C8B-B14F-4D97-AF65-F5344CB8AC3E}">
        <p14:creationId xmlns:p14="http://schemas.microsoft.com/office/powerpoint/2010/main" val="161851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B85786-85B4-022E-AE37-BA1CE14C9BC3}"/>
              </a:ext>
            </a:extLst>
          </p:cNvPr>
          <p:cNvSpPr>
            <a:spLocks noGrp="1"/>
          </p:cNvSpPr>
          <p:nvPr>
            <p:ph type="title"/>
          </p:nvPr>
        </p:nvSpPr>
        <p:spPr/>
        <p:txBody>
          <a:bodyPr/>
          <a:lstStyle/>
          <a:p>
            <a:r>
              <a:rPr lang="nl-NL" dirty="0">
                <a:solidFill>
                  <a:srgbClr val="FF0000"/>
                </a:solidFill>
              </a:rPr>
              <a:t>Visie op het netwerk</a:t>
            </a:r>
            <a:endParaRPr lang="nl-NL" dirty="0"/>
          </a:p>
        </p:txBody>
      </p:sp>
      <p:sp>
        <p:nvSpPr>
          <p:cNvPr id="4" name="Tijdelijke aanduiding voor inhoud 3">
            <a:extLst>
              <a:ext uri="{FF2B5EF4-FFF2-40B4-BE49-F238E27FC236}">
                <a16:creationId xmlns:a16="http://schemas.microsoft.com/office/drawing/2014/main" id="{36CEDE06-5D2A-10B8-F5DE-AF235F5A8A17}"/>
              </a:ext>
            </a:extLst>
          </p:cNvPr>
          <p:cNvSpPr>
            <a:spLocks noGrp="1"/>
          </p:cNvSpPr>
          <p:nvPr>
            <p:ph sz="half" idx="2"/>
          </p:nvPr>
        </p:nvSpPr>
        <p:spPr>
          <a:xfrm>
            <a:off x="839788" y="1573092"/>
            <a:ext cx="5473089" cy="4379299"/>
          </a:xfrm>
        </p:spPr>
        <p:txBody>
          <a:bodyPr>
            <a:normAutofit/>
          </a:bodyPr>
          <a:lstStyle/>
          <a:p>
            <a:pPr marL="0" indent="0">
              <a:buNone/>
            </a:pPr>
            <a:r>
              <a:rPr lang="nl-NL" dirty="0">
                <a:solidFill>
                  <a:srgbClr val="0070C0"/>
                </a:solidFill>
              </a:rPr>
              <a:t>Generalisme en specialisme</a:t>
            </a:r>
          </a:p>
          <a:p>
            <a:pPr marL="0" indent="0">
              <a:buNone/>
            </a:pPr>
            <a:r>
              <a:rPr lang="nl-NL" sz="2000" dirty="0"/>
              <a:t>Veel aspecten van neurorevalidatie zijn generiek voor de verschillende diagnosegroepen. Hiermee sluiten we eventuele toetreding van andere netwerken op neurologische diagnosegroepen dan ook niet uit. </a:t>
            </a:r>
          </a:p>
          <a:p>
            <a:pPr marL="0" indent="0">
              <a:buNone/>
            </a:pPr>
            <a:r>
              <a:rPr lang="nl-NL" sz="2000" dirty="0"/>
              <a:t>Gezonde mix van generieke en diagnose specifieke thema’s; bv plenaire starten en vervolgens decentraal in diagnose specifieke of discipline specifieke groepen onderwerpen behandelen</a:t>
            </a:r>
          </a:p>
          <a:p>
            <a:pPr marL="0" indent="0">
              <a:buNone/>
            </a:pPr>
            <a:r>
              <a:rPr lang="nl-NL" sz="2000" dirty="0"/>
              <a:t>Binnen generieke thema’s worden evt.  accentverschillen per diagnose besproken  </a:t>
            </a:r>
          </a:p>
        </p:txBody>
      </p:sp>
      <p:pic>
        <p:nvPicPr>
          <p:cNvPr id="7" name="Afbeelding 6">
            <a:extLst>
              <a:ext uri="{FF2B5EF4-FFF2-40B4-BE49-F238E27FC236}">
                <a16:creationId xmlns:a16="http://schemas.microsoft.com/office/drawing/2014/main" id="{55F57EDC-8457-2515-207A-37E6BC2CAA64}"/>
              </a:ext>
            </a:extLst>
          </p:cNvPr>
          <p:cNvPicPr>
            <a:picLocks noChangeAspect="1"/>
          </p:cNvPicPr>
          <p:nvPr/>
        </p:nvPicPr>
        <p:blipFill>
          <a:blip r:embed="rId3"/>
          <a:stretch>
            <a:fillRect/>
          </a:stretch>
        </p:blipFill>
        <p:spPr>
          <a:xfrm>
            <a:off x="8074089" y="3769567"/>
            <a:ext cx="4117911" cy="3088433"/>
          </a:xfrm>
          <a:prstGeom prst="rect">
            <a:avLst/>
          </a:prstGeom>
        </p:spPr>
      </p:pic>
    </p:spTree>
    <p:extLst>
      <p:ext uri="{BB962C8B-B14F-4D97-AF65-F5344CB8AC3E}">
        <p14:creationId xmlns:p14="http://schemas.microsoft.com/office/powerpoint/2010/main" val="3169882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FA2A76-1347-96A0-9D83-4BF7AF4097EF}"/>
              </a:ext>
            </a:extLst>
          </p:cNvPr>
          <p:cNvSpPr>
            <a:spLocks noGrp="1"/>
          </p:cNvSpPr>
          <p:nvPr>
            <p:ph type="title"/>
          </p:nvPr>
        </p:nvSpPr>
        <p:spPr/>
        <p:txBody>
          <a:bodyPr/>
          <a:lstStyle/>
          <a:p>
            <a:r>
              <a:rPr lang="nl-NL" dirty="0">
                <a:solidFill>
                  <a:srgbClr val="FF0000"/>
                </a:solidFill>
              </a:rPr>
              <a:t>Visie op het netwerk</a:t>
            </a:r>
            <a:endParaRPr lang="nl-NL" dirty="0"/>
          </a:p>
        </p:txBody>
      </p:sp>
      <p:sp>
        <p:nvSpPr>
          <p:cNvPr id="4" name="Tijdelijke aanduiding voor inhoud 3">
            <a:extLst>
              <a:ext uri="{FF2B5EF4-FFF2-40B4-BE49-F238E27FC236}">
                <a16:creationId xmlns:a16="http://schemas.microsoft.com/office/drawing/2014/main" id="{44ECA115-D1B8-F905-0C84-6F176B9A7948}"/>
              </a:ext>
            </a:extLst>
          </p:cNvPr>
          <p:cNvSpPr>
            <a:spLocks noGrp="1"/>
          </p:cNvSpPr>
          <p:nvPr>
            <p:ph sz="half" idx="2"/>
          </p:nvPr>
        </p:nvSpPr>
        <p:spPr>
          <a:xfrm>
            <a:off x="836612" y="1586706"/>
            <a:ext cx="10013096" cy="3684588"/>
          </a:xfrm>
        </p:spPr>
        <p:txBody>
          <a:bodyPr/>
          <a:lstStyle/>
          <a:p>
            <a:pPr marL="0" indent="0">
              <a:buNone/>
            </a:pPr>
            <a:r>
              <a:rPr lang="nl-NL" dirty="0">
                <a:solidFill>
                  <a:srgbClr val="0070C0"/>
                </a:solidFill>
              </a:rPr>
              <a:t>Scholing-kennis</a:t>
            </a:r>
          </a:p>
          <a:p>
            <a:r>
              <a:rPr lang="nl-NL" sz="2000" dirty="0"/>
              <a:t>Intervisie/casuïstiek is onderdeel van het programma en voor meerdere disciplines nodig om accreditatie te krijgen</a:t>
            </a:r>
          </a:p>
          <a:p>
            <a:r>
              <a:rPr lang="nl-NL" sz="2000" dirty="0"/>
              <a:t>De multidisciplinaire benadering over de verschillende lijnen van zorg van casuïstiek heeft als nevendoel om als professional over de eigen muren te kunnen kijken en een signalerende attitude te ontwikkelen voor juiste zorg op de juiste plek. Presentaties van hun setting door eden kunnen hier onderdeel van zijn  </a:t>
            </a:r>
          </a:p>
          <a:p>
            <a:r>
              <a:rPr lang="nl-NL" sz="2000" dirty="0"/>
              <a:t>Bestaande en nieuwe richtlijnen, standaarden en </a:t>
            </a:r>
            <a:r>
              <a:rPr lang="nl-NL" sz="2000" dirty="0" err="1"/>
              <a:t>evidence</a:t>
            </a:r>
            <a:r>
              <a:rPr lang="nl-NL" sz="2000" dirty="0"/>
              <a:t> worden of wel bekend verondersteld of besproken in onderwijs / casuïstiek</a:t>
            </a:r>
          </a:p>
          <a:p>
            <a:pPr marL="0" indent="0">
              <a:buNone/>
            </a:pPr>
            <a:endParaRPr lang="nl-NL" sz="2000" dirty="0"/>
          </a:p>
        </p:txBody>
      </p:sp>
      <p:pic>
        <p:nvPicPr>
          <p:cNvPr id="6146" name="Picture 2" descr="Van informatie naar kennis in 5 stappen - Huiswerkinstituut">
            <a:extLst>
              <a:ext uri="{FF2B5EF4-FFF2-40B4-BE49-F238E27FC236}">
                <a16:creationId xmlns:a16="http://schemas.microsoft.com/office/drawing/2014/main" id="{95AD1E10-A163-439D-7405-A0F25B8142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3575" y="4883945"/>
            <a:ext cx="2619374" cy="1964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481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8DC84F-2473-7C98-D1B2-F1794D27C04E}"/>
              </a:ext>
            </a:extLst>
          </p:cNvPr>
          <p:cNvSpPr>
            <a:spLocks noGrp="1"/>
          </p:cNvSpPr>
          <p:nvPr>
            <p:ph type="title"/>
          </p:nvPr>
        </p:nvSpPr>
        <p:spPr/>
        <p:txBody>
          <a:bodyPr/>
          <a:lstStyle/>
          <a:p>
            <a:r>
              <a:rPr lang="nl-NL" dirty="0">
                <a:solidFill>
                  <a:srgbClr val="FF0000"/>
                </a:solidFill>
              </a:rPr>
              <a:t>Visie op het netwerk</a:t>
            </a:r>
            <a:endParaRPr lang="nl-NL" dirty="0"/>
          </a:p>
        </p:txBody>
      </p:sp>
      <p:sp>
        <p:nvSpPr>
          <p:cNvPr id="3" name="Tijdelijke aanduiding voor tekst 2">
            <a:extLst>
              <a:ext uri="{FF2B5EF4-FFF2-40B4-BE49-F238E27FC236}">
                <a16:creationId xmlns:a16="http://schemas.microsoft.com/office/drawing/2014/main" id="{A7958DD3-89B2-5D2F-3BDA-F4B1A92A7308}"/>
              </a:ext>
            </a:extLst>
          </p:cNvPr>
          <p:cNvSpPr>
            <a:spLocks noGrp="1"/>
          </p:cNvSpPr>
          <p:nvPr>
            <p:ph type="body" idx="1"/>
          </p:nvPr>
        </p:nvSpPr>
        <p:spPr>
          <a:xfrm>
            <a:off x="839788" y="1338266"/>
            <a:ext cx="5157787" cy="823912"/>
          </a:xfrm>
        </p:spPr>
        <p:txBody>
          <a:bodyPr/>
          <a:lstStyle/>
          <a:p>
            <a:r>
              <a:rPr lang="nl-NL" dirty="0">
                <a:solidFill>
                  <a:srgbClr val="0070C0"/>
                </a:solidFill>
              </a:rPr>
              <a:t>Financiën</a:t>
            </a:r>
          </a:p>
        </p:txBody>
      </p:sp>
      <p:sp>
        <p:nvSpPr>
          <p:cNvPr id="4" name="Tijdelijke aanduiding voor inhoud 3">
            <a:extLst>
              <a:ext uri="{FF2B5EF4-FFF2-40B4-BE49-F238E27FC236}">
                <a16:creationId xmlns:a16="http://schemas.microsoft.com/office/drawing/2014/main" id="{39D35E4B-2B96-7532-0BC2-69E86CD50F78}"/>
              </a:ext>
            </a:extLst>
          </p:cNvPr>
          <p:cNvSpPr>
            <a:spLocks noGrp="1"/>
          </p:cNvSpPr>
          <p:nvPr>
            <p:ph sz="half" idx="2"/>
          </p:nvPr>
        </p:nvSpPr>
        <p:spPr>
          <a:xfrm>
            <a:off x="839788" y="2162178"/>
            <a:ext cx="10176974" cy="4018814"/>
          </a:xfrm>
        </p:spPr>
        <p:txBody>
          <a:bodyPr>
            <a:normAutofit fontScale="92500" lnSpcReduction="10000"/>
          </a:bodyPr>
          <a:lstStyle/>
          <a:p>
            <a:r>
              <a:rPr lang="nl-NL" sz="2400" dirty="0"/>
              <a:t>Er wordt een gepaste contributie gevraagd gegeven het feit dat we een vereniging zijn, dus geen winst oogmerk</a:t>
            </a:r>
          </a:p>
          <a:p>
            <a:r>
              <a:rPr lang="nl-NL" sz="2400" dirty="0"/>
              <a:t>Er wordt geïnvesteerd in ondersteuning om administratieve taken af te handelen</a:t>
            </a:r>
          </a:p>
          <a:p>
            <a:r>
              <a:rPr lang="nl-NL" sz="2400" dirty="0"/>
              <a:t>Vacatie voor bestuursfuncties  </a:t>
            </a:r>
          </a:p>
          <a:p>
            <a:r>
              <a:rPr lang="nl-NL" sz="2400" dirty="0"/>
              <a:t>Uitgaven: </a:t>
            </a:r>
          </a:p>
          <a:p>
            <a:pPr lvl="1"/>
            <a:r>
              <a:rPr lang="nl-NL" sz="2000" dirty="0"/>
              <a:t>Website + zorgzoeker onderhoud</a:t>
            </a:r>
          </a:p>
          <a:p>
            <a:pPr lvl="1"/>
            <a:r>
              <a:rPr lang="nl-NL" sz="2000" dirty="0"/>
              <a:t>Bank zaken</a:t>
            </a:r>
          </a:p>
          <a:p>
            <a:pPr lvl="1"/>
            <a:r>
              <a:rPr lang="nl-NL" sz="2000" dirty="0"/>
              <a:t>Ontbinden verenigingen en opzetten nieuwe vereniging </a:t>
            </a:r>
          </a:p>
          <a:p>
            <a:pPr lvl="1"/>
            <a:r>
              <a:rPr lang="nl-NL" sz="2000" dirty="0"/>
              <a:t>Bijeenkomsten (catering)</a:t>
            </a:r>
          </a:p>
          <a:p>
            <a:pPr lvl="1"/>
            <a:r>
              <a:rPr lang="nl-NL" sz="2000" dirty="0"/>
              <a:t>Vraagbaak</a:t>
            </a:r>
          </a:p>
          <a:p>
            <a:pPr lvl="1"/>
            <a:r>
              <a:rPr lang="nl-NL" sz="2000" dirty="0"/>
              <a:t>Scholing (bedankjes)</a:t>
            </a:r>
          </a:p>
          <a:p>
            <a:pPr lvl="1"/>
            <a:r>
              <a:rPr lang="nl-NL" sz="2000" dirty="0"/>
              <a:t>accreditatie aanvragen</a:t>
            </a:r>
          </a:p>
          <a:p>
            <a:pPr lvl="1"/>
            <a:endParaRPr lang="nl-NL" sz="2000" dirty="0"/>
          </a:p>
        </p:txBody>
      </p:sp>
      <p:pic>
        <p:nvPicPr>
          <p:cNvPr id="3074" name="Picture 2" descr="Aankondiging facturatie contributie seizoen 2020-2021">
            <a:extLst>
              <a:ext uri="{FF2B5EF4-FFF2-40B4-BE49-F238E27FC236}">
                <a16:creationId xmlns:a16="http://schemas.microsoft.com/office/drawing/2014/main" id="{2049E355-E4AC-ADEA-78E8-1E1D9EC22E6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2379"/>
          <a:stretch/>
        </p:blipFill>
        <p:spPr bwMode="auto">
          <a:xfrm>
            <a:off x="8696131" y="5565096"/>
            <a:ext cx="3411872" cy="1285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792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097FCB-8D97-B605-2608-396A832D49F8}"/>
              </a:ext>
            </a:extLst>
          </p:cNvPr>
          <p:cNvSpPr>
            <a:spLocks noGrp="1"/>
          </p:cNvSpPr>
          <p:nvPr>
            <p:ph type="title"/>
          </p:nvPr>
        </p:nvSpPr>
        <p:spPr/>
        <p:txBody>
          <a:bodyPr>
            <a:normAutofit/>
          </a:bodyPr>
          <a:lstStyle/>
          <a:p>
            <a:r>
              <a:rPr lang="nl-NL" sz="4000" dirty="0">
                <a:solidFill>
                  <a:srgbClr val="FF0000"/>
                </a:solidFill>
              </a:rPr>
              <a:t>Voorstel contributie </a:t>
            </a:r>
          </a:p>
        </p:txBody>
      </p:sp>
      <p:sp>
        <p:nvSpPr>
          <p:cNvPr id="3" name="Tijdelijke aanduiding voor tekst 2">
            <a:extLst>
              <a:ext uri="{FF2B5EF4-FFF2-40B4-BE49-F238E27FC236}">
                <a16:creationId xmlns:a16="http://schemas.microsoft.com/office/drawing/2014/main" id="{0A0B12F6-6134-BB9A-A470-F502ECC9CA64}"/>
              </a:ext>
            </a:extLst>
          </p:cNvPr>
          <p:cNvSpPr>
            <a:spLocks noGrp="1"/>
          </p:cNvSpPr>
          <p:nvPr>
            <p:ph type="body" idx="1"/>
          </p:nvPr>
        </p:nvSpPr>
        <p:spPr>
          <a:xfrm>
            <a:off x="839788" y="1681163"/>
            <a:ext cx="9640643" cy="823912"/>
          </a:xfrm>
        </p:spPr>
        <p:txBody>
          <a:bodyPr>
            <a:normAutofit lnSpcReduction="10000"/>
          </a:bodyPr>
          <a:lstStyle/>
          <a:p>
            <a:r>
              <a:rPr lang="nl-NL" b="0" dirty="0"/>
              <a:t>Inschrijfkosten	: 	éénmalig 50 </a:t>
            </a:r>
          </a:p>
          <a:p>
            <a:r>
              <a:rPr lang="nl-NL" b="0" dirty="0"/>
              <a:t>Contributie:		jaarlijks    75  </a:t>
            </a:r>
          </a:p>
        </p:txBody>
      </p:sp>
      <p:pic>
        <p:nvPicPr>
          <p:cNvPr id="5122" name="Picture 2" descr="Stockvector European euro currency or euro symbol flat icon for apps and  websites | Adobe Stock">
            <a:extLst>
              <a:ext uri="{FF2B5EF4-FFF2-40B4-BE49-F238E27FC236}">
                <a16:creationId xmlns:a16="http://schemas.microsoft.com/office/drawing/2014/main" id="{A1C9AD66-4490-CEF5-8F6B-FD5C2363A1FD}"/>
              </a:ext>
            </a:extLst>
          </p:cNvPr>
          <p:cNvPicPr>
            <a:picLocks noChangeAspect="1" noChangeArrowheads="1"/>
          </p:cNvPicPr>
          <p:nvPr/>
        </p:nvPicPr>
        <p:blipFill rotWithShape="1">
          <a:blip r:embed="rId2" cstate="print">
            <a:duotone>
              <a:prstClr val="black"/>
              <a:schemeClr val="accent5">
                <a:tint val="45000"/>
                <a:satMod val="400000"/>
              </a:schemeClr>
            </a:duotone>
            <a:extLst>
              <a:ext uri="{28A0092B-C50C-407E-A947-70E740481C1C}">
                <a14:useLocalDpi xmlns:a14="http://schemas.microsoft.com/office/drawing/2010/main" val="0"/>
              </a:ext>
            </a:extLst>
          </a:blip>
          <a:srcRect l="8818" r="9625" b="5059"/>
          <a:stretch/>
        </p:blipFill>
        <p:spPr bwMode="auto">
          <a:xfrm>
            <a:off x="5204925" y="1018575"/>
            <a:ext cx="1726164" cy="2009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285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8DC84F-2473-7C98-D1B2-F1794D27C04E}"/>
              </a:ext>
            </a:extLst>
          </p:cNvPr>
          <p:cNvSpPr>
            <a:spLocks noGrp="1"/>
          </p:cNvSpPr>
          <p:nvPr>
            <p:ph type="title"/>
          </p:nvPr>
        </p:nvSpPr>
        <p:spPr/>
        <p:txBody>
          <a:bodyPr/>
          <a:lstStyle/>
          <a:p>
            <a:r>
              <a:rPr lang="nl-NL" dirty="0">
                <a:solidFill>
                  <a:srgbClr val="FF0000"/>
                </a:solidFill>
              </a:rPr>
              <a:t>Visie op het netwerk</a:t>
            </a:r>
            <a:endParaRPr lang="nl-NL" dirty="0"/>
          </a:p>
        </p:txBody>
      </p:sp>
      <p:sp>
        <p:nvSpPr>
          <p:cNvPr id="3" name="Tijdelijke aanduiding voor tekst 2">
            <a:extLst>
              <a:ext uri="{FF2B5EF4-FFF2-40B4-BE49-F238E27FC236}">
                <a16:creationId xmlns:a16="http://schemas.microsoft.com/office/drawing/2014/main" id="{A7958DD3-89B2-5D2F-3BDA-F4B1A92A7308}"/>
              </a:ext>
            </a:extLst>
          </p:cNvPr>
          <p:cNvSpPr>
            <a:spLocks noGrp="1"/>
          </p:cNvSpPr>
          <p:nvPr>
            <p:ph type="body" idx="1"/>
          </p:nvPr>
        </p:nvSpPr>
        <p:spPr>
          <a:xfrm>
            <a:off x="839788" y="1338266"/>
            <a:ext cx="5157787" cy="823912"/>
          </a:xfrm>
        </p:spPr>
        <p:txBody>
          <a:bodyPr/>
          <a:lstStyle/>
          <a:p>
            <a:r>
              <a:rPr lang="nl-NL" dirty="0">
                <a:solidFill>
                  <a:srgbClr val="0070C0"/>
                </a:solidFill>
              </a:rPr>
              <a:t>Organisatiestructuur</a:t>
            </a:r>
          </a:p>
        </p:txBody>
      </p:sp>
      <p:sp>
        <p:nvSpPr>
          <p:cNvPr id="4" name="Tijdelijke aanduiding voor inhoud 3">
            <a:extLst>
              <a:ext uri="{FF2B5EF4-FFF2-40B4-BE49-F238E27FC236}">
                <a16:creationId xmlns:a16="http://schemas.microsoft.com/office/drawing/2014/main" id="{39D35E4B-2B96-7532-0BC2-69E86CD50F78}"/>
              </a:ext>
            </a:extLst>
          </p:cNvPr>
          <p:cNvSpPr>
            <a:spLocks noGrp="1"/>
          </p:cNvSpPr>
          <p:nvPr>
            <p:ph sz="half" idx="2"/>
          </p:nvPr>
        </p:nvSpPr>
        <p:spPr>
          <a:xfrm>
            <a:off x="839788" y="2162177"/>
            <a:ext cx="10176974" cy="3183546"/>
          </a:xfrm>
        </p:spPr>
        <p:txBody>
          <a:bodyPr>
            <a:normAutofit fontScale="92500" lnSpcReduction="10000"/>
          </a:bodyPr>
          <a:lstStyle/>
          <a:p>
            <a:r>
              <a:rPr lang="nl-NL" sz="2400" dirty="0"/>
              <a:t>Vereniging</a:t>
            </a:r>
          </a:p>
          <a:p>
            <a:r>
              <a:rPr lang="nl-NL" sz="2400" dirty="0"/>
              <a:t>Bestuur (voorzitter, secretaris, penningmeester)</a:t>
            </a:r>
          </a:p>
          <a:p>
            <a:r>
              <a:rPr lang="nl-NL" sz="2400" dirty="0"/>
              <a:t>Werkgroepen (bijeenkomsten / PR / scholing en kwaliteit)</a:t>
            </a:r>
          </a:p>
          <a:p>
            <a:r>
              <a:rPr lang="nl-NL" sz="2400" dirty="0"/>
              <a:t>Patiënten advies raad</a:t>
            </a:r>
          </a:p>
          <a:p>
            <a:r>
              <a:rPr lang="nl-NL" sz="2400" dirty="0"/>
              <a:t>Bureau ondersteuning voor administratieve taken; o.a. ledenbestand en zorgzoeker actueel houden, aanwezigheidsoverzicht, contributie  </a:t>
            </a:r>
          </a:p>
          <a:p>
            <a:endParaRPr lang="nl-NL" sz="2400" dirty="0"/>
          </a:p>
          <a:p>
            <a:r>
              <a:rPr lang="nl-NL" sz="2400" dirty="0"/>
              <a:t>We staan een actieve houding van leden voor!! </a:t>
            </a:r>
          </a:p>
          <a:p>
            <a:pPr marL="0" indent="0">
              <a:buNone/>
            </a:pPr>
            <a:endParaRPr lang="nl-NL" sz="2000" dirty="0"/>
          </a:p>
          <a:p>
            <a:pPr marL="0" indent="0">
              <a:buNone/>
            </a:pPr>
            <a:endParaRPr lang="nl-NL" sz="2000" dirty="0"/>
          </a:p>
          <a:p>
            <a:pPr marL="0" indent="0">
              <a:buNone/>
            </a:pPr>
            <a:endParaRPr lang="nl-NL" sz="2400" dirty="0"/>
          </a:p>
        </p:txBody>
      </p:sp>
    </p:spTree>
    <p:extLst>
      <p:ext uri="{BB962C8B-B14F-4D97-AF65-F5344CB8AC3E}">
        <p14:creationId xmlns:p14="http://schemas.microsoft.com/office/powerpoint/2010/main" val="1866484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3">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5">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7">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FF36408-CD2F-47AF-AFB8-C2B4B4FFFA5A}"/>
              </a:ext>
            </a:extLst>
          </p:cNvPr>
          <p:cNvSpPr>
            <a:spLocks noGrp="1"/>
          </p:cNvSpPr>
          <p:nvPr>
            <p:ph type="title"/>
          </p:nvPr>
        </p:nvSpPr>
        <p:spPr>
          <a:xfrm>
            <a:off x="699714" y="5490971"/>
            <a:ext cx="6962072" cy="1159200"/>
          </a:xfrm>
        </p:spPr>
        <p:txBody>
          <a:bodyPr vert="horz" lIns="91440" tIns="45720" rIns="91440" bIns="45720" rtlCol="0" anchor="ctr">
            <a:normAutofit/>
          </a:bodyPr>
          <a:lstStyle/>
          <a:p>
            <a:r>
              <a:rPr lang="en-US" sz="4000" kern="1200" dirty="0" err="1">
                <a:solidFill>
                  <a:srgbClr val="FFFFFF"/>
                </a:solidFill>
                <a:latin typeface="+mj-lt"/>
                <a:ea typeface="+mj-ea"/>
                <a:cs typeface="+mj-cs"/>
              </a:rPr>
              <a:t>Vragen</a:t>
            </a:r>
            <a:r>
              <a:rPr lang="en-US" sz="4000" kern="1200" dirty="0">
                <a:solidFill>
                  <a:srgbClr val="FFFFFF"/>
                </a:solidFill>
                <a:latin typeface="+mj-lt"/>
                <a:ea typeface="+mj-ea"/>
                <a:cs typeface="+mj-cs"/>
              </a:rPr>
              <a:t>/ </a:t>
            </a:r>
            <a:r>
              <a:rPr lang="en-US" sz="4000" kern="1200" dirty="0" err="1">
                <a:solidFill>
                  <a:srgbClr val="FFFFFF"/>
                </a:solidFill>
                <a:latin typeface="+mj-lt"/>
                <a:ea typeface="+mj-ea"/>
                <a:cs typeface="+mj-cs"/>
              </a:rPr>
              <a:t>opmerkingen</a:t>
            </a:r>
            <a:r>
              <a:rPr lang="en-US" sz="4000" kern="1200" dirty="0">
                <a:solidFill>
                  <a:srgbClr val="FFFFFF"/>
                </a:solidFill>
                <a:latin typeface="+mj-lt"/>
                <a:ea typeface="+mj-ea"/>
                <a:cs typeface="+mj-cs"/>
              </a:rPr>
              <a:t>/</a:t>
            </a:r>
            <a:r>
              <a:rPr lang="en-US" sz="4000" kern="1200" dirty="0" err="1">
                <a:solidFill>
                  <a:srgbClr val="FFFFFF"/>
                </a:solidFill>
                <a:latin typeface="+mj-lt"/>
                <a:ea typeface="+mj-ea"/>
                <a:cs typeface="+mj-cs"/>
              </a:rPr>
              <a:t>discussie</a:t>
            </a:r>
            <a:endParaRPr lang="en-US" sz="4000" kern="1200" dirty="0">
              <a:solidFill>
                <a:srgbClr val="FFFFFF"/>
              </a:solidFill>
              <a:latin typeface="+mj-lt"/>
              <a:ea typeface="+mj-ea"/>
              <a:cs typeface="+mj-cs"/>
            </a:endParaRPr>
          </a:p>
        </p:txBody>
      </p:sp>
      <p:pic>
        <p:nvPicPr>
          <p:cNvPr id="4" name="Afbeelding 3">
            <a:extLst>
              <a:ext uri="{FF2B5EF4-FFF2-40B4-BE49-F238E27FC236}">
                <a16:creationId xmlns:a16="http://schemas.microsoft.com/office/drawing/2014/main" id="{1806132A-79E4-DD04-BEB5-A78821D44EEC}"/>
              </a:ext>
            </a:extLst>
          </p:cNvPr>
          <p:cNvPicPr>
            <a:picLocks noChangeAspect="1"/>
          </p:cNvPicPr>
          <p:nvPr/>
        </p:nvPicPr>
        <p:blipFill>
          <a:blip r:embed="rId2"/>
          <a:stretch>
            <a:fillRect/>
          </a:stretch>
        </p:blipFill>
        <p:spPr>
          <a:xfrm>
            <a:off x="1309032" y="390832"/>
            <a:ext cx="9666554" cy="4519114"/>
          </a:xfrm>
          <a:prstGeom prst="rect">
            <a:avLst/>
          </a:prstGeom>
        </p:spPr>
      </p:pic>
    </p:spTree>
    <p:extLst>
      <p:ext uri="{BB962C8B-B14F-4D97-AF65-F5344CB8AC3E}">
        <p14:creationId xmlns:p14="http://schemas.microsoft.com/office/powerpoint/2010/main" val="62568152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873</TotalTime>
  <Words>709</Words>
  <Application>Microsoft Office PowerPoint</Application>
  <PresentationFormat>Breedbeeld</PresentationFormat>
  <Paragraphs>102</Paragraphs>
  <Slides>13</Slides>
  <Notes>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13</vt:i4>
      </vt:variant>
    </vt:vector>
  </HeadingPairs>
  <TitlesOfParts>
    <vt:vector size="18" baseType="lpstr">
      <vt:lpstr>Arial</vt:lpstr>
      <vt:lpstr>Calibri</vt:lpstr>
      <vt:lpstr>Calibri Light</vt:lpstr>
      <vt:lpstr>Trebuchet MS</vt:lpstr>
      <vt:lpstr>Kantoorthema</vt:lpstr>
      <vt:lpstr>Transmuraal multidisciplinair regionaal  Neurorevalidatie netwerk Amsterdam</vt:lpstr>
      <vt:lpstr>IZA: regionalisering en generalisatie!</vt:lpstr>
      <vt:lpstr>PowerPoint-presentatie</vt:lpstr>
      <vt:lpstr>Hoe ziet het netwerk er uit?</vt:lpstr>
      <vt:lpstr>PowerPoint-presentatie</vt:lpstr>
      <vt:lpstr>Gemeenschappelijke ambitie </vt:lpstr>
      <vt:lpstr>Visie op het netwerk</vt:lpstr>
      <vt:lpstr>Visie op het netwerk</vt:lpstr>
      <vt:lpstr>Visie op het netwerk</vt:lpstr>
      <vt:lpstr>Visie op het netwerk</vt:lpstr>
      <vt:lpstr>Voorstel contributie </vt:lpstr>
      <vt:lpstr>Visie op het netwerk</vt:lpstr>
      <vt:lpstr>Vragen/ opmerkingen/discussie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Regionaal neuronetwerk Amsterdam-Amstelland</dc:title>
  <dc:creator>Caroline Smeets</dc:creator>
  <cp:lastModifiedBy>Krijger, H.V. (Hélène)</cp:lastModifiedBy>
  <cp:revision>25</cp:revision>
  <cp:lastPrinted>2018-06-24T23:47:38Z</cp:lastPrinted>
  <dcterms:created xsi:type="dcterms:W3CDTF">2018-05-19T08:52:48Z</dcterms:created>
  <dcterms:modified xsi:type="dcterms:W3CDTF">2024-09-26T06:49:46Z</dcterms:modified>
</cp:coreProperties>
</file>